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5" r:id="rId3"/>
    <p:sldId id="306" r:id="rId4"/>
    <p:sldId id="291" r:id="rId5"/>
    <p:sldId id="293" r:id="rId6"/>
    <p:sldId id="294" r:id="rId7"/>
    <p:sldId id="307" r:id="rId8"/>
    <p:sldId id="297" r:id="rId9"/>
    <p:sldId id="308" r:id="rId10"/>
    <p:sldId id="310" r:id="rId11"/>
    <p:sldId id="299" r:id="rId12"/>
    <p:sldId id="300" r:id="rId13"/>
    <p:sldId id="301" r:id="rId14"/>
    <p:sldId id="289" r:id="rId15"/>
    <p:sldId id="302" r:id="rId16"/>
    <p:sldId id="295" r:id="rId17"/>
    <p:sldId id="311" r:id="rId18"/>
    <p:sldId id="285" r:id="rId19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EBE3"/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8" autoAdjust="0"/>
    <p:restoredTop sz="94693" autoAdjust="0"/>
  </p:normalViewPr>
  <p:slideViewPr>
    <p:cSldViewPr snapToGrid="0" snapToObjects="1">
      <p:cViewPr>
        <p:scale>
          <a:sx n="75" d="100"/>
          <a:sy n="75" d="100"/>
        </p:scale>
        <p:origin x="-720" y="-80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09.03.16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09.03.16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Экономические циклы и кризисы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Picture 2" descr="Снимок экрана 2016-02-26 в 15.06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" b="8369"/>
          <a:stretch/>
        </p:blipFill>
        <p:spPr>
          <a:xfrm>
            <a:off x="982084" y="1033200"/>
            <a:ext cx="8991155" cy="3045600"/>
          </a:xfrm>
          <a:prstGeom prst="rect">
            <a:avLst/>
          </a:prstGeom>
        </p:spPr>
      </p:pic>
      <p:pic>
        <p:nvPicPr>
          <p:cNvPr id="7" name="Picture 6" descr="Снимок экрана 2016-02-26 в 15.06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1" b="2151"/>
          <a:stretch/>
        </p:blipFill>
        <p:spPr>
          <a:xfrm>
            <a:off x="982084" y="4053400"/>
            <a:ext cx="8991155" cy="2325600"/>
          </a:xfrm>
          <a:prstGeom prst="rect">
            <a:avLst/>
          </a:prstGeom>
        </p:spPr>
      </p:pic>
      <p:pic>
        <p:nvPicPr>
          <p:cNvPr id="8" name="Picture 7" descr="Снимок экрана 2016-02-26 в 15.11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9" y="4028000"/>
            <a:ext cx="7602690" cy="20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" name="Picture 1" descr="Снимок экрана 2016-02-26 в 15.2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11" y="1083741"/>
            <a:ext cx="6757372" cy="6197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535" y="1388535"/>
            <a:ext cx="3713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Кризис 1998 года - один из ярких примеров кризисов, через которые прошла Россия.</a:t>
            </a:r>
            <a:endParaRPr lang="ru-RU" sz="1800" dirty="0"/>
          </a:p>
          <a:p>
            <a:r>
              <a:rPr lang="ru-RU" sz="1800" dirty="0" smtClean="0"/>
              <a:t>Он сыграл важную роль в жизни страны, причем имел не только негативные, но и позитивные последствия.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8535" y="3787701"/>
            <a:ext cx="371371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Меньше всего от кризиса 1998 г. пострадали те, кто хранил:</a:t>
            </a:r>
          </a:p>
          <a:p>
            <a:r>
              <a:rPr lang="ru-RU" sz="1800" dirty="0"/>
              <a:t>• часть сбережений в иностранной валюте;</a:t>
            </a:r>
          </a:p>
          <a:p>
            <a:r>
              <a:rPr lang="ru-RU" sz="1800" dirty="0"/>
              <a:t>• сбережения в государственном банке или крупнейших </a:t>
            </a:r>
            <a:r>
              <a:rPr lang="ru-RU" sz="1800" dirty="0" smtClean="0"/>
              <a:t>частных </a:t>
            </a:r>
            <a:r>
              <a:rPr lang="ru-RU" sz="1800" dirty="0"/>
              <a:t>банках, у которых имелось больше шансов выстоять во</a:t>
            </a:r>
          </a:p>
          <a:p>
            <a:r>
              <a:rPr lang="ru-RU" sz="1800" dirty="0"/>
              <a:t>время кризиса (ССВ тогда ещё не было).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" name="Picture 1" descr="Снимок экрана 2016-02-26 в 15.2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90" y="1071034"/>
            <a:ext cx="8233910" cy="3159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975" y="4044431"/>
            <a:ext cx="95329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– В США начался ипотечный кризис. Участились случаи </a:t>
            </a:r>
            <a:r>
              <a:rPr lang="ru-RU" dirty="0" smtClean="0"/>
              <a:t>невыплат </a:t>
            </a:r>
            <a:r>
              <a:rPr lang="ru-RU" dirty="0"/>
              <a:t>населения по ипотеке, стали падать цены на недвижимость</a:t>
            </a:r>
            <a:r>
              <a:rPr lang="ru-RU" dirty="0" smtClean="0"/>
              <a:t>, банки </a:t>
            </a:r>
            <a:r>
              <a:rPr lang="ru-RU" dirty="0"/>
              <a:t>и ипотечные агентства начали нести убытки. Оказалось, </a:t>
            </a:r>
            <a:r>
              <a:rPr lang="ru-RU" dirty="0" smtClean="0"/>
              <a:t>что на </a:t>
            </a:r>
            <a:r>
              <a:rPr lang="ru-RU" dirty="0"/>
              <a:t>рынке ипотечного кредитования давно назревал пузырь, </a:t>
            </a:r>
            <a:r>
              <a:rPr lang="ru-RU" dirty="0" smtClean="0"/>
              <a:t>который </a:t>
            </a:r>
            <a:r>
              <a:rPr lang="ru-RU" dirty="0"/>
              <a:t>рано или поздно должен был лопнуть.</a:t>
            </a:r>
          </a:p>
          <a:p>
            <a:pPr algn="just"/>
            <a:r>
              <a:rPr lang="ru-RU" dirty="0"/>
              <a:t>– В начале и середине 2000-х гг. на фондовом рынке стали </a:t>
            </a:r>
            <a:r>
              <a:rPr lang="ru-RU" dirty="0" smtClean="0"/>
              <a:t>очень популярны </a:t>
            </a:r>
            <a:r>
              <a:rPr lang="ru-RU" dirty="0"/>
              <a:t>производные финансовые инструменты — </a:t>
            </a:r>
            <a:r>
              <a:rPr lang="ru-RU" dirty="0" err="1" smtClean="0"/>
              <a:t>деривативы</a:t>
            </a:r>
            <a:r>
              <a:rPr lang="ru-RU" dirty="0" smtClean="0"/>
              <a:t>, позволявшие </a:t>
            </a:r>
            <a:r>
              <a:rPr lang="ru-RU" dirty="0"/>
              <a:t>торговать с большим плечом. А </a:t>
            </a:r>
            <a:r>
              <a:rPr lang="ru-RU" dirty="0" smtClean="0"/>
              <a:t>чем </a:t>
            </a:r>
            <a:r>
              <a:rPr lang="ru-RU" dirty="0"/>
              <a:t>больше плечо, тем выше риски. В итоге мировой </a:t>
            </a:r>
            <a:r>
              <a:rPr lang="ru-RU" dirty="0" smtClean="0"/>
              <a:t>финансовый рынок</a:t>
            </a:r>
            <a:r>
              <a:rPr lang="ru-RU" dirty="0"/>
              <a:t>, перенасыщенный </a:t>
            </a:r>
            <a:r>
              <a:rPr lang="ru-RU" dirty="0" err="1"/>
              <a:t>высокорисковыми</a:t>
            </a:r>
            <a:r>
              <a:rPr lang="ru-RU" dirty="0"/>
              <a:t> инструментами, резко</a:t>
            </a:r>
          </a:p>
          <a:p>
            <a:pPr algn="just"/>
            <a:r>
              <a:rPr lang="ru-RU" dirty="0"/>
              <a:t>отреагировал на ипотечный кризис в США, и ситуация усугубилась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9448" y="1185333"/>
            <a:ext cx="9960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Эти </a:t>
            </a:r>
            <a:r>
              <a:rPr lang="ru-RU" dirty="0"/>
              <a:t>события совпали с периодом рекордно высоких цен </a:t>
            </a:r>
            <a:r>
              <a:rPr lang="ru-RU" dirty="0" smtClean="0"/>
              <a:t>на нефть </a:t>
            </a:r>
            <a:r>
              <a:rPr lang="ru-RU" dirty="0"/>
              <a:t>и сырьё в целом. Начиная с 2000 г. цены на ресурсы и </a:t>
            </a:r>
            <a:r>
              <a:rPr lang="ru-RU" dirty="0" smtClean="0"/>
              <a:t>продукты </a:t>
            </a:r>
            <a:r>
              <a:rPr lang="ru-RU" dirty="0"/>
              <a:t>питания постоянно росли и в 2008 г. достигли такого уровня</a:t>
            </a:r>
            <a:r>
              <a:rPr lang="ru-RU" dirty="0" smtClean="0"/>
              <a:t>, который </a:t>
            </a:r>
            <a:r>
              <a:rPr lang="ru-RU" dirty="0"/>
              <a:t>уже наносил вред всей мировой экономике. Например,</a:t>
            </a:r>
          </a:p>
          <a:p>
            <a:pPr algn="just"/>
            <a:r>
              <a:rPr lang="ru-RU" dirty="0"/>
              <a:t>в январе 2008 г. цена нефти впервые за свою историю </a:t>
            </a:r>
            <a:r>
              <a:rPr lang="ru-RU" dirty="0" smtClean="0"/>
              <a:t>превысила 100 </a:t>
            </a:r>
            <a:r>
              <a:rPr lang="ru-RU" dirty="0"/>
              <a:t>долларов за баррель, а к лету 2008 г. поднялась уже почти </a:t>
            </a:r>
            <a:r>
              <a:rPr lang="ru-RU" dirty="0" smtClean="0"/>
              <a:t>до 150 </a:t>
            </a:r>
            <a:r>
              <a:rPr lang="ru-RU" dirty="0"/>
              <a:t>долларов. Издержки производства стали слишком высоки, </a:t>
            </a:r>
            <a:r>
              <a:rPr lang="ru-RU" dirty="0" smtClean="0"/>
              <a:t>и экономика </a:t>
            </a:r>
            <a:r>
              <a:rPr lang="ru-RU" dirty="0"/>
              <a:t>начала замедляться.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9449" y="3149600"/>
            <a:ext cx="10142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Вот лишь </a:t>
            </a:r>
            <a:r>
              <a:rPr lang="ru-RU" b="1" dirty="0" smtClean="0"/>
              <a:t>некоторые негативные </a:t>
            </a:r>
            <a:r>
              <a:rPr lang="ru-RU" b="1" dirty="0"/>
              <a:t>черты этого кризиса:</a:t>
            </a:r>
          </a:p>
          <a:p>
            <a:r>
              <a:rPr lang="bg-BG" dirty="0"/>
              <a:t>• Сбережения населения в виде акций и облигаций </a:t>
            </a:r>
            <a:r>
              <a:rPr lang="bg-BG" dirty="0" smtClean="0"/>
              <a:t>обесце</a:t>
            </a:r>
            <a:r>
              <a:rPr lang="uk-UA" dirty="0" smtClean="0"/>
              <a:t>нивались</a:t>
            </a:r>
            <a:r>
              <a:rPr lang="uk-UA" dirty="0"/>
              <a:t>.</a:t>
            </a:r>
          </a:p>
          <a:p>
            <a:r>
              <a:rPr lang="ru-RU" dirty="0"/>
              <a:t>• Массовые банкротства банков. Только в США за 5 лет </a:t>
            </a:r>
            <a:r>
              <a:rPr lang="ru-RU" dirty="0" smtClean="0"/>
              <a:t>было </a:t>
            </a:r>
            <a:r>
              <a:rPr lang="en-US" dirty="0" err="1" smtClean="0"/>
              <a:t>ликвидировано</a:t>
            </a:r>
            <a:r>
              <a:rPr lang="en-US" dirty="0" smtClean="0"/>
              <a:t> </a:t>
            </a:r>
            <a:r>
              <a:rPr lang="en-US" dirty="0" err="1"/>
              <a:t>около</a:t>
            </a:r>
            <a:r>
              <a:rPr lang="en-US" dirty="0"/>
              <a:t> 500 </a:t>
            </a:r>
            <a:r>
              <a:rPr lang="en-US" dirty="0" err="1"/>
              <a:t>банков</a:t>
            </a:r>
            <a:r>
              <a:rPr lang="en-US" dirty="0"/>
              <a:t>.</a:t>
            </a:r>
          </a:p>
          <a:p>
            <a:r>
              <a:rPr lang="ru-RU" dirty="0"/>
              <a:t>• Рос уровень безработицы. </a:t>
            </a:r>
            <a:endParaRPr lang="ru-RU" dirty="0" smtClean="0"/>
          </a:p>
          <a:p>
            <a:r>
              <a:rPr lang="ru-RU" dirty="0"/>
              <a:t>• Крупнейшие предприятия оказались на грани разорения.</a:t>
            </a:r>
          </a:p>
          <a:p>
            <a:r>
              <a:rPr lang="ru-RU" dirty="0" smtClean="0"/>
              <a:t>• </a:t>
            </a:r>
            <a:r>
              <a:rPr lang="ru-RU" dirty="0"/>
              <a:t>Во второй половине 2008 г. происходило падение цен </a:t>
            </a:r>
            <a:r>
              <a:rPr lang="ru-RU" dirty="0" smtClean="0"/>
              <a:t>на нефть</a:t>
            </a:r>
            <a:r>
              <a:rPr lang="ru-RU" dirty="0"/>
              <a:t>. От этого сильно пострадала экономика России.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Возникла угроза еврозоне. В 2009—2011 гг. размер </a:t>
            </a:r>
            <a:r>
              <a:rPr lang="ru-RU" dirty="0" smtClean="0"/>
              <a:t>внешнего </a:t>
            </a:r>
            <a:r>
              <a:rPr lang="ru-RU" dirty="0"/>
              <a:t>долга отдельных стран </a:t>
            </a:r>
            <a:r>
              <a:rPr lang="ru-RU" dirty="0" smtClean="0"/>
              <a:t>достиг </a:t>
            </a:r>
            <a:r>
              <a:rPr lang="ru-RU" dirty="0"/>
              <a:t>критической отметки. Это подрывало </a:t>
            </a:r>
            <a:r>
              <a:rPr lang="ru-RU" dirty="0" smtClean="0"/>
              <a:t>доверие к </a:t>
            </a:r>
            <a:r>
              <a:rPr lang="ru-RU" dirty="0"/>
              <a:t>единой европейской </a:t>
            </a:r>
            <a:r>
              <a:rPr lang="ru-RU" dirty="0" smtClean="0"/>
              <a:t>валюте.</a:t>
            </a:r>
            <a:endParaRPr lang="ru-RU" dirty="0"/>
          </a:p>
          <a:p>
            <a:r>
              <a:rPr lang="ru-RU" dirty="0"/>
              <a:t>• Происходили политические кризисы в отдельных странах.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К</a:t>
            </a:r>
            <a:r>
              <a:rPr lang="ru-RU" dirty="0" err="1" smtClean="0"/>
              <a:t>ак</a:t>
            </a:r>
            <a:r>
              <a:rPr lang="ru-RU" dirty="0" smtClean="0"/>
              <a:t> вести себя в кризис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" name="Picture 1" descr="Снимок экрана 2016-02-26 в 15.4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269997"/>
            <a:ext cx="8890000" cy="74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637" y="2239427"/>
            <a:ext cx="9622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• Удостовериться, что все ваши сбережения в банках </a:t>
            </a:r>
            <a:r>
              <a:rPr lang="ru-RU" dirty="0" smtClean="0"/>
              <a:t>застрахованы </a:t>
            </a:r>
            <a:r>
              <a:rPr lang="ru-RU" dirty="0"/>
              <a:t>ССВ, т. е. вы не держите сберегательных сертификатов и </a:t>
            </a:r>
            <a:r>
              <a:rPr lang="ru-RU" dirty="0" smtClean="0"/>
              <a:t>не имеете </a:t>
            </a:r>
            <a:r>
              <a:rPr lang="ru-RU" dirty="0"/>
              <a:t>вклады на сумму </a:t>
            </a:r>
            <a:r>
              <a:rPr lang="ru-RU" dirty="0" smtClean="0"/>
              <a:t>свыше страхового </a:t>
            </a:r>
            <a:r>
              <a:rPr lang="ru-RU" dirty="0"/>
              <a:t>лимита в одном банке.</a:t>
            </a:r>
          </a:p>
          <a:p>
            <a:pPr algn="just"/>
            <a:r>
              <a:rPr lang="uk-UA" dirty="0"/>
              <a:t>• Если кризис затронул только вашу страну, а в остальном </a:t>
            </a:r>
            <a:r>
              <a:rPr lang="uk-UA" dirty="0" smtClean="0"/>
              <a:t>мире </a:t>
            </a:r>
            <a:r>
              <a:rPr lang="ru-RU" dirty="0" smtClean="0"/>
              <a:t>всё </a:t>
            </a:r>
            <a:r>
              <a:rPr lang="ru-RU" dirty="0"/>
              <a:t>более-менее спокойно, — покупать иностранную валюту.</a:t>
            </a:r>
          </a:p>
          <a:p>
            <a:pPr algn="just"/>
            <a:r>
              <a:rPr lang="ru-RU" dirty="0"/>
              <a:t>• Не хранить наличные деньги (чтобы защитить </a:t>
            </a:r>
            <a:r>
              <a:rPr lang="ru-RU" dirty="0" smtClean="0"/>
              <a:t>сбережения от </a:t>
            </a:r>
            <a:r>
              <a:rPr lang="ru-RU" dirty="0"/>
              <a:t>инфляции).</a:t>
            </a:r>
          </a:p>
          <a:p>
            <a:pPr algn="just"/>
            <a:r>
              <a:rPr lang="ru-RU" dirty="0"/>
              <a:t>• Держаться за своё рабочее место и отложить деньги, </a:t>
            </a:r>
            <a:r>
              <a:rPr lang="ru-RU" dirty="0" smtClean="0"/>
              <a:t>чтобы </a:t>
            </a:r>
            <a:r>
              <a:rPr lang="uk-UA" dirty="0" smtClean="0"/>
              <a:t>иметь </a:t>
            </a:r>
            <a:r>
              <a:rPr lang="uk-UA" dirty="0"/>
              <a:t>«подушку безопасности» на случай увольнения.</a:t>
            </a:r>
          </a:p>
          <a:p>
            <a:pPr algn="just"/>
            <a:r>
              <a:rPr lang="ru-RU" dirty="0"/>
              <a:t>• Не брать кредитов. Во-первых, вы можете потерять </a:t>
            </a:r>
            <a:r>
              <a:rPr lang="ru-RU" dirty="0" smtClean="0"/>
              <a:t>работу и </a:t>
            </a:r>
            <a:r>
              <a:rPr lang="ru-RU" dirty="0"/>
              <a:t>вам нечем будет расплачиваться по кредиту. Во-вторых, </a:t>
            </a:r>
            <a:r>
              <a:rPr lang="ru-RU" dirty="0" smtClean="0"/>
              <a:t>кризисы </a:t>
            </a:r>
            <a:r>
              <a:rPr lang="ru-RU" dirty="0"/>
              <a:t>могут сопровождаться падением доверия банков к клиентам </a:t>
            </a:r>
            <a:r>
              <a:rPr lang="ru-RU" dirty="0" smtClean="0"/>
              <a:t>и повышением </a:t>
            </a:r>
            <a:r>
              <a:rPr lang="ru-RU" dirty="0"/>
              <a:t>процентных ставок. Лучше дождаться более </a:t>
            </a:r>
            <a:r>
              <a:rPr lang="ru-RU" dirty="0" smtClean="0"/>
              <a:t>выгодных </a:t>
            </a:r>
            <a:r>
              <a:rPr lang="ru-RU" dirty="0"/>
              <a:t>условий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" name="Picture 3" descr="Снимок экрана 2016-02-26 в 15.0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94" y="4505060"/>
            <a:ext cx="7966106" cy="2181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992" y="1388529"/>
            <a:ext cx="102741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• Покупать драгоценные металлы, в первую очередь золото.</a:t>
            </a:r>
          </a:p>
          <a:p>
            <a:pPr algn="just"/>
            <a:r>
              <a:rPr lang="ru-RU" dirty="0"/>
              <a:t>• Не покупать акции и корпоративные облигации, так как во время кризисов они сильно падают в цене. Единственное исключение — ценные бумаги </a:t>
            </a:r>
            <a:r>
              <a:rPr lang="ru-RU" dirty="0" err="1"/>
              <a:t>контрциклических</a:t>
            </a:r>
            <a:r>
              <a:rPr lang="ru-RU" dirty="0"/>
              <a:t> отраслей. Если вы</a:t>
            </a:r>
          </a:p>
          <a:p>
            <a:pPr algn="just"/>
            <a:r>
              <a:rPr lang="ru-RU" dirty="0"/>
              <a:t>сумеете купить их в самом начале кризиса, это поможет сбалансировать ваш портфель и сократить риски.</a:t>
            </a:r>
          </a:p>
          <a:p>
            <a:pPr algn="just"/>
            <a:r>
              <a:rPr lang="ru-RU" dirty="0"/>
              <a:t>• Если у вас уже есть ценные бумаги и вы не успели продать их, когда кризис только начинался, не спешите их продавать. Продав ценные бумаги на дне экономического цикла, вы точно потеряете. Наберитесь терпения и дождитесь подъёма фондового рынка.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912844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1044332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Ч</a:t>
            </a:r>
            <a:r>
              <a:rPr lang="ru-RU" dirty="0" smtClean="0"/>
              <a:t>то такое экономические циклы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37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Picture 1" descr="Снимок экрана 2016-02-26 в 15.0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5" y="1414100"/>
            <a:ext cx="8178375" cy="54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0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 descr="Снимок экрана 2016-02-26 в 14.5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2"/>
            <a:ext cx="10215168" cy="3298648"/>
          </a:xfrm>
          <a:prstGeom prst="rect">
            <a:avLst/>
          </a:prstGeom>
        </p:spPr>
      </p:pic>
      <p:pic>
        <p:nvPicPr>
          <p:cNvPr id="12" name="Picture 11" descr="Снимок экрана 2016-02-26 в 14.5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8104"/>
            <a:ext cx="10688638" cy="23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8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6" descr="Снимок экрана 2016-02-26 в 14.5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0" y="1083734"/>
            <a:ext cx="10215168" cy="3147767"/>
          </a:xfrm>
          <a:prstGeom prst="rect">
            <a:avLst/>
          </a:prstGeom>
        </p:spPr>
      </p:pic>
      <p:pic>
        <p:nvPicPr>
          <p:cNvPr id="8" name="Picture 7" descr="Снимок экрана 2016-02-26 в 15.00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9" y="4604737"/>
            <a:ext cx="7153808" cy="21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Picture 1" descr="Снимок экрана 2016-02-26 в 15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" y="1070603"/>
            <a:ext cx="10526844" cy="3280724"/>
          </a:xfrm>
          <a:prstGeom prst="rect">
            <a:avLst/>
          </a:prstGeom>
        </p:spPr>
      </p:pic>
      <p:pic>
        <p:nvPicPr>
          <p:cNvPr id="6" name="Picture 5" descr="Снимок экрана 2016-02-26 в 15.03.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0255"/>
          <a:stretch/>
        </p:blipFill>
        <p:spPr>
          <a:xfrm>
            <a:off x="761322" y="4351327"/>
            <a:ext cx="8449955" cy="27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кризисы: примеры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2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Picture 3" descr="Снимок экрана 2016-02-26 в 15.5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7" y="1189567"/>
            <a:ext cx="8915400" cy="118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326" y="2692400"/>
            <a:ext cx="10396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После развала СССР Россия постоянно нуждалась в </a:t>
            </a:r>
            <a:r>
              <a:rPr lang="ru-RU" dirty="0" smtClean="0"/>
              <a:t>финансовых </a:t>
            </a:r>
            <a:r>
              <a:rPr lang="ru-RU" dirty="0"/>
              <a:t>займах из-за границы, и к концу 1990-х гг. скопился </a:t>
            </a:r>
            <a:r>
              <a:rPr lang="ru-RU" dirty="0" smtClean="0"/>
              <a:t>огромный государственный </a:t>
            </a:r>
            <a:r>
              <a:rPr lang="ru-RU" dirty="0"/>
              <a:t>долг. Одни только процентные выплаты по </a:t>
            </a:r>
            <a:r>
              <a:rPr lang="ru-RU" dirty="0" smtClean="0"/>
              <a:t>кредитам </a:t>
            </a:r>
            <a:r>
              <a:rPr lang="ru-RU" dirty="0"/>
              <a:t>и гособлигациям в пользу иностранных инвесторов </a:t>
            </a:r>
            <a:r>
              <a:rPr lang="ru-RU" dirty="0" smtClean="0"/>
              <a:t>состав</a:t>
            </a:r>
            <a:r>
              <a:rPr lang="en-US" dirty="0" err="1" smtClean="0"/>
              <a:t>ляли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млрд</a:t>
            </a:r>
            <a:r>
              <a:rPr lang="en-US" dirty="0"/>
              <a:t> </a:t>
            </a:r>
            <a:r>
              <a:rPr lang="en-US" dirty="0" err="1"/>
              <a:t>р</a:t>
            </a:r>
            <a:r>
              <a:rPr lang="en-US" dirty="0"/>
              <a:t>.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год</a:t>
            </a:r>
            <a:r>
              <a:rPr lang="en-US" dirty="0"/>
              <a:t>.</a:t>
            </a:r>
          </a:p>
          <a:p>
            <a:pPr algn="just"/>
            <a:r>
              <a:rPr lang="ru-RU" dirty="0"/>
              <a:t>Причинами кризиса, разразившегося в 1998 г., стали: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снижение </a:t>
            </a:r>
            <a:r>
              <a:rPr lang="ru-RU" dirty="0"/>
              <a:t>цен на нефть и другие энергоресурсы;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финансовый кризис в </a:t>
            </a:r>
            <a:r>
              <a:rPr lang="ru-RU" dirty="0"/>
              <a:t>Юго-Восточной Азии, подорвавший доверие западных </a:t>
            </a:r>
            <a:r>
              <a:rPr lang="ru-RU" dirty="0" smtClean="0"/>
              <a:t>банков</a:t>
            </a:r>
          </a:p>
          <a:p>
            <a:pPr algn="just"/>
            <a:r>
              <a:rPr lang="ru-RU" dirty="0"/>
              <a:t>к развивающимся экономикам;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) завышенные социальные </a:t>
            </a:r>
            <a:r>
              <a:rPr lang="ru-RU" dirty="0" smtClean="0"/>
              <a:t>обязательства</a:t>
            </a:r>
            <a:r>
              <a:rPr lang="ru-RU" dirty="0"/>
              <a:t>, сохранившиеся от эпохи СССР, которые </a:t>
            </a:r>
            <a:r>
              <a:rPr lang="ru-RU" dirty="0" smtClean="0"/>
              <a:t>правительство уже </a:t>
            </a:r>
            <a:r>
              <a:rPr lang="ru-RU" dirty="0"/>
              <a:t>было не в состоянии финансировать. Российским властям </a:t>
            </a:r>
            <a:r>
              <a:rPr lang="ru-RU" dirty="0" smtClean="0"/>
              <a:t>становилось </a:t>
            </a:r>
            <a:r>
              <a:rPr lang="ru-RU" dirty="0"/>
              <a:t>всё труднее занимать деньги у банков и </a:t>
            </a:r>
            <a:r>
              <a:rPr lang="ru-RU" dirty="0" smtClean="0"/>
              <a:t>международных финансовых </a:t>
            </a:r>
            <a:r>
              <a:rPr lang="ru-RU" dirty="0"/>
              <a:t>организаций. И наконец они оказались в ситуации</a:t>
            </a:r>
            <a:r>
              <a:rPr lang="ru-RU" dirty="0" smtClean="0"/>
              <a:t>, когда </a:t>
            </a:r>
            <a:r>
              <a:rPr lang="ru-RU" dirty="0"/>
              <a:t>выплачивать проценты по кредитам стало нечем.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5582" y="1981189"/>
            <a:ext cx="101425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августе 1998 г. правительство объявило дефолт по государственным краткосрочным облигациям (ГКО). Одновременно ЦБ отпустил курс рубля к доллару, который до того поддерживал на более-менее постоянном уровне. </a:t>
            </a:r>
            <a:endParaRPr lang="en-US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Рубль </a:t>
            </a:r>
            <a:r>
              <a:rPr lang="ru-RU" dirty="0"/>
              <a:t>тут же обесценился </a:t>
            </a:r>
            <a:r>
              <a:rPr lang="ru-RU" dirty="0" smtClean="0"/>
              <a:t>в </a:t>
            </a:r>
            <a:r>
              <a:rPr lang="uk-UA" dirty="0" smtClean="0"/>
              <a:t>1,5 </a:t>
            </a:r>
            <a:r>
              <a:rPr lang="uk-UA" dirty="0"/>
              <a:t>раза, а через несколько месяцев — в 3 раза. Во столько же </a:t>
            </a:r>
            <a:r>
              <a:rPr lang="uk-UA" dirty="0" smtClean="0"/>
              <a:t>обес</a:t>
            </a:r>
            <a:r>
              <a:rPr lang="ru-RU" dirty="0" smtClean="0"/>
              <a:t>ценились </a:t>
            </a:r>
            <a:r>
              <a:rPr lang="ru-RU" dirty="0"/>
              <a:t>рублёвые сбережения населения. Но на этом </a:t>
            </a:r>
            <a:r>
              <a:rPr lang="ru-RU" dirty="0" smtClean="0"/>
              <a:t>проблемы не </a:t>
            </a:r>
            <a:r>
              <a:rPr lang="ru-RU" dirty="0"/>
              <a:t>закончились. Банки перестали возвращать вклады </a:t>
            </a:r>
            <a:r>
              <a:rPr lang="ru-RU" dirty="0" smtClean="0"/>
              <a:t>населению. У </a:t>
            </a:r>
            <a:r>
              <a:rPr lang="ru-RU" dirty="0"/>
              <a:t>многих из них вскоре была отозвана лицензия. Так </a:t>
            </a:r>
            <a:r>
              <a:rPr lang="ru-RU" dirty="0" smtClean="0"/>
              <a:t>некоторые люди </a:t>
            </a:r>
            <a:r>
              <a:rPr lang="ru-RU" dirty="0"/>
              <a:t>потеряли даже не часть, а все свои сбережения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Всё это сопровождалось спадом </a:t>
            </a:r>
            <a:r>
              <a:rPr lang="ru-RU" dirty="0" smtClean="0"/>
              <a:t>производства и </a:t>
            </a:r>
            <a:r>
              <a:rPr lang="ru-RU" dirty="0"/>
              <a:t>умеренным ростом </a:t>
            </a:r>
            <a:r>
              <a:rPr lang="ru-RU" dirty="0" smtClean="0"/>
              <a:t>безработицы. Сильного </a:t>
            </a:r>
            <a:r>
              <a:rPr lang="ru-RU" dirty="0"/>
              <a:t>роста </a:t>
            </a:r>
            <a:r>
              <a:rPr lang="ru-RU" dirty="0" smtClean="0"/>
              <a:t>безработицы </a:t>
            </a:r>
            <a:r>
              <a:rPr lang="ru-RU" dirty="0"/>
              <a:t>тогда не произошло только потому, что её уровень до </a:t>
            </a:r>
            <a:r>
              <a:rPr lang="ru-RU" dirty="0" smtClean="0"/>
              <a:t>дефолта </a:t>
            </a:r>
            <a:r>
              <a:rPr lang="ru-RU" dirty="0"/>
              <a:t>уже был достаточно высок. В 1998 г. доля незанятого </a:t>
            </a:r>
            <a:r>
              <a:rPr lang="ru-RU" dirty="0" smtClean="0"/>
              <a:t>населения </a:t>
            </a:r>
            <a:r>
              <a:rPr lang="ru-RU" dirty="0"/>
              <a:t>выросла с 10 до 12—13% и оставалась такой на протяжении 3 лет.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1054</Words>
  <Application>Microsoft Macintosh PowerPoint</Application>
  <PresentationFormat>Custom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Экономические циклы и кризисы </vt:lpstr>
      <vt:lpstr>Что такое экономические циклы </vt:lpstr>
      <vt:lpstr>PowerPoint Presentation</vt:lpstr>
      <vt:lpstr>PowerPoint Presentation</vt:lpstr>
      <vt:lpstr>PowerPoint Presentation</vt:lpstr>
      <vt:lpstr>PowerPoint Presentation</vt:lpstr>
      <vt:lpstr>Экономические кризисы: примеры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вести себя в кризис </vt:lpstr>
      <vt:lpstr>PowerPoint Presentation</vt:lpstr>
      <vt:lpstr>PowerPoint Presentation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PowerPoint Presentation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Eugenia</cp:lastModifiedBy>
  <cp:revision>74</cp:revision>
  <dcterms:created xsi:type="dcterms:W3CDTF">2015-08-28T08:18:34Z</dcterms:created>
  <dcterms:modified xsi:type="dcterms:W3CDTF">2016-03-09T08:47:08Z</dcterms:modified>
</cp:coreProperties>
</file>