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5" r:id="rId2"/>
    <p:sldId id="304" r:id="rId3"/>
    <p:sldId id="277" r:id="rId4"/>
    <p:sldId id="263" r:id="rId5"/>
    <p:sldId id="297" r:id="rId6"/>
    <p:sldId id="299" r:id="rId7"/>
    <p:sldId id="306" r:id="rId8"/>
    <p:sldId id="301" r:id="rId9"/>
    <p:sldId id="262" r:id="rId10"/>
    <p:sldId id="298" r:id="rId11"/>
    <p:sldId id="300" r:id="rId12"/>
    <p:sldId id="287" r:id="rId13"/>
    <p:sldId id="302" r:id="rId14"/>
    <p:sldId id="303" r:id="rId15"/>
    <p:sldId id="293" r:id="rId16"/>
    <p:sldId id="30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CC"/>
    <a:srgbClr val="9900FF"/>
    <a:srgbClr val="9933FF"/>
    <a:srgbClr val="2E05A3"/>
    <a:srgbClr val="CC00FF"/>
    <a:srgbClr val="990000"/>
    <a:srgbClr val="31B7C9"/>
    <a:srgbClr val="3C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5062" autoAdjust="0"/>
  </p:normalViewPr>
  <p:slideViewPr>
    <p:cSldViewPr>
      <p:cViewPr varScale="1">
        <p:scale>
          <a:sx n="87" d="100"/>
          <a:sy n="8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1346-9D9F-4118-9C9E-1C7B6D3B6C70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683-4ED7-47BC-A086-12006F9F3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A01B-F5C5-4E6F-AD30-E7078A68D35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7C41-9625-4CF1-836C-07AA4B837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384D-B30F-4EED-8955-E65B546F8E0E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823A-769D-426A-91E8-996C6750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9138-D4A1-42D8-A4B6-471921183E91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AF4C-E2FC-455B-8013-0137AFAF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FF63-C470-49A5-A1AE-0DBEF5E40575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A3B6-3EA3-4956-81D4-FACBBEEB5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8343-F66F-469F-88CF-1C958E406CD0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C613-A7DA-45EA-B406-32B39D47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ADFC-6732-4CCF-8A71-58880138086E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3CC5-8E65-47EE-A183-ECF703A06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91B1-93A4-41B5-AC92-B441697E34FE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30EA-8E90-4859-909B-E43F7B90B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1BFB-FE59-4E26-A96F-B68A25E9EE7D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25F7-F2BE-4327-BA61-E4F21D1A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C413-914D-4E37-8D4A-5AAEEE9DFE1D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F401-7344-4EF4-8E70-EA4E2F479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AAB0-F91A-470E-83D9-4F66CC714393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B47D-1C45-45A9-B65B-6BA4A9EA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FCE94-D808-4001-9935-485F941E9A10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9117A4-073C-49CE-B2D0-19D4CFBC8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1" r:id="rId2"/>
    <p:sldLayoutId id="2147483860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61" r:id="rId9"/>
    <p:sldLayoutId id="2147483857" r:id="rId10"/>
    <p:sldLayoutId id="2147483858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500306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Деятельность по созданию информационных продуктов гражданской тематики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рамках ФГОС второго поколения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4291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Елена Сергеевна Вагайцева, 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куратор ВЦ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«Детское информационное агентство» МБОУ «СОШ № 24»</a:t>
            </a:r>
          </a:p>
        </p:txBody>
      </p:sp>
      <p:pic>
        <p:nvPicPr>
          <p:cNvPr id="7" name="Picture 9" descr="C:\Users\Lena\Desktop\масер-класс НМЦ 6.12.12\0_888e4_8bcae409_XL 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0534">
            <a:off x="6747863" y="4922558"/>
            <a:ext cx="2035209" cy="161323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857760"/>
            <a:ext cx="1686680" cy="13425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64396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Воспитательная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 центре внимания»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357298"/>
            <a:ext cx="8286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Системообразующий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вид деятельности   - </a:t>
            </a:r>
          </a:p>
          <a:p>
            <a:pPr algn="just" defTabSz="912813" eaLnBrk="1" hangingPunct="1">
              <a:buFont typeface="Arial" charset="0"/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информационных продуктов</a:t>
            </a:r>
          </a:p>
          <a:p>
            <a:pPr algn="just" defTabSz="912813" eaLnBrk="1" hangingPunct="1">
              <a:buFont typeface="Arial" charset="0"/>
              <a:buNone/>
            </a:pPr>
            <a:endParaRPr lang="ru-RU" sz="1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defTabSz="912813" eaLnBrk="1" hangingPunct="1">
              <a:buFont typeface="Arial" charset="0"/>
              <a:buNone/>
            </a:pPr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Информационный продукт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</a:t>
            </a:r>
          </a:p>
          <a:p>
            <a:pPr defTabSz="912813" eaLnBrk="1" hangingPunct="1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результат интеллектуальной, творческой деятельности,  обеспеченный совокупностью данных, сформированной производителем  для распространения в вещественной или невещественной форме: </a:t>
            </a:r>
          </a:p>
          <a:p>
            <a:pPr algn="ctr" defTabSz="912813" eaLnBrk="1" hangingPunct="1">
              <a:buFont typeface="Arial" charset="0"/>
              <a:buNone/>
            </a:pPr>
            <a:endParaRPr lang="ru-RU" sz="1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 defTabSz="912813" eaLnBrk="1" hangingPunct="1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стенная печать,</a:t>
            </a:r>
          </a:p>
          <a:p>
            <a:pPr algn="just" defTabSz="912813" eaLnBrk="1" hangingPunct="1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собственно печатные издания,</a:t>
            </a:r>
          </a:p>
          <a:p>
            <a:pPr algn="just" defTabSz="912813" eaLnBrk="1" hangingPunct="1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полиграфическая продукция,</a:t>
            </a:r>
          </a:p>
          <a:p>
            <a:pPr algn="just" defTabSz="912813" eaLnBrk="1" hangingPunct="1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видеоматериалы,</a:t>
            </a:r>
          </a:p>
          <a:p>
            <a:pPr algn="just" defTabSz="912813" eaLnBrk="1" hangingPunct="1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материалы, созданные в сети Интернет и др.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DSCF3277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 l="9077" t="4903" r="4646" b="13725"/>
          <a:stretch>
            <a:fillRect/>
          </a:stretch>
        </p:blipFill>
        <p:spPr>
          <a:xfrm>
            <a:off x="571472" y="1643050"/>
            <a:ext cx="2347428" cy="35925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500430" y="1285860"/>
            <a:ext cx="2500313" cy="3786188"/>
            <a:chOff x="107987775" y="106884150"/>
            <a:chExt cx="4233600" cy="6048000"/>
          </a:xfrm>
        </p:grpSpPr>
        <p:pic>
          <p:nvPicPr>
            <p:cNvPr id="5" name="Picture 64" descr="kemerov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87775" y="106884150"/>
              <a:ext cx="4233600" cy="604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108095775" y="107712150"/>
              <a:ext cx="4068000" cy="4716000"/>
              <a:chOff x="108095775" y="107712150"/>
              <a:chExt cx="4068000" cy="4716000"/>
            </a:xfrm>
          </p:grpSpPr>
          <p:pic>
            <p:nvPicPr>
              <p:cNvPr id="8" name="Picture 66" descr="CIMG1500_t[1]"/>
              <p:cNvPicPr>
                <a:picLocks noChangeAspect="1" noChangeArrowheads="1"/>
              </p:cNvPicPr>
              <p:nvPr/>
            </p:nvPicPr>
            <p:blipFill>
              <a:blip r:embed="rId4"/>
              <a:srcRect l="16850" t="5669" r="26457" b="3622"/>
              <a:stretch>
                <a:fillRect/>
              </a:stretch>
            </p:blipFill>
            <p:spPr bwMode="auto">
              <a:xfrm>
                <a:off x="111587775" y="109800150"/>
                <a:ext cx="495000" cy="792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9" name="Picture 67" descr="3814[1]"/>
              <p:cNvPicPr>
                <a:picLocks noChangeAspect="1" noChangeArrowheads="1"/>
              </p:cNvPicPr>
              <p:nvPr/>
            </p:nvPicPr>
            <p:blipFill>
              <a:blip r:embed="rId5"/>
              <a:srcRect b="10872"/>
              <a:stretch>
                <a:fillRect/>
              </a:stretch>
            </p:blipFill>
            <p:spPr bwMode="auto">
              <a:xfrm>
                <a:off x="108167775" y="108720150"/>
                <a:ext cx="774798" cy="684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8" descr="3819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1407775" y="107748150"/>
                <a:ext cx="553094" cy="57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11" name="Text Box 69"/>
              <p:cNvSpPr txBox="1">
                <a:spLocks noChangeArrowheads="1"/>
              </p:cNvSpPr>
              <p:nvPr/>
            </p:nvSpPr>
            <p:spPr bwMode="auto">
              <a:xfrm>
                <a:off x="108167775" y="109404150"/>
                <a:ext cx="774798" cy="21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Музей изобразительного искусства</a:t>
                </a:r>
                <a:endParaRPr lang="ru-RU"/>
              </a:p>
            </p:txBody>
          </p:sp>
          <p:sp>
            <p:nvSpPr>
              <p:cNvPr id="12" name="Text Box 70"/>
              <p:cNvSpPr txBox="1">
                <a:spLocks noChangeArrowheads="1"/>
              </p:cNvSpPr>
              <p:nvPr/>
            </p:nvSpPr>
            <p:spPr bwMode="auto">
              <a:xfrm>
                <a:off x="109751775" y="108324150"/>
                <a:ext cx="756000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Городская администрация</a:t>
                </a:r>
                <a:endParaRPr lang="ru-RU"/>
              </a:p>
            </p:txBody>
          </p:sp>
          <p:sp>
            <p:nvSpPr>
              <p:cNvPr id="13" name="Text Box 71"/>
              <p:cNvSpPr txBox="1">
                <a:spLocks noChangeArrowheads="1"/>
              </p:cNvSpPr>
              <p:nvPr/>
            </p:nvSpPr>
            <p:spPr bwMode="auto">
              <a:xfrm>
                <a:off x="110147775" y="110664150"/>
                <a:ext cx="57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Памятник памяти шахтеров Кузбасса.</a:t>
                </a:r>
                <a:endParaRPr lang="ru-RU"/>
              </a:p>
            </p:txBody>
          </p:sp>
          <p:sp>
            <p:nvSpPr>
              <p:cNvPr id="14" name="Text Box 72"/>
              <p:cNvSpPr txBox="1">
                <a:spLocks noChangeArrowheads="1"/>
              </p:cNvSpPr>
              <p:nvPr/>
            </p:nvSpPr>
            <p:spPr bwMode="auto">
              <a:xfrm>
                <a:off x="110543775" y="111636150"/>
                <a:ext cx="608770" cy="21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Гостиница </a:t>
                </a:r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</a:rPr>
                  <a:t>«</a:t>
                </a: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Кристалл</a:t>
                </a:r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</a:rPr>
                  <a:t>»</a:t>
                </a:r>
                <a:endParaRPr lang="ru-RU"/>
              </a:p>
            </p:txBody>
          </p:sp>
          <p:pic>
            <p:nvPicPr>
              <p:cNvPr id="15" name="Picture 73" descr="construction[1]"/>
              <p:cNvPicPr>
                <a:picLocks noChangeAspect="1" noChangeArrowheads="1"/>
              </p:cNvPicPr>
              <p:nvPr/>
            </p:nvPicPr>
            <p:blipFill>
              <a:blip r:embed="rId7"/>
              <a:srcRect b="9146"/>
              <a:stretch>
                <a:fillRect/>
              </a:stretch>
            </p:blipFill>
            <p:spPr bwMode="auto">
              <a:xfrm>
                <a:off x="110543775" y="111060150"/>
                <a:ext cx="608770" cy="57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4" descr="kemerovo06[1]"/>
              <p:cNvPicPr>
                <a:picLocks noChangeAspect="1" noChangeArrowheads="1"/>
              </p:cNvPicPr>
              <p:nvPr/>
            </p:nvPicPr>
            <p:blipFill>
              <a:blip r:embed="rId8"/>
              <a:srcRect t="10701"/>
              <a:stretch>
                <a:fillRect/>
              </a:stretch>
            </p:blipFill>
            <p:spPr bwMode="auto">
              <a:xfrm>
                <a:off x="111299775" y="111060150"/>
                <a:ext cx="484537" cy="60080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5" descr="kemerovo05[1]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9103775" y="108720150"/>
                <a:ext cx="725450" cy="7254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6" descr="kemerovo01[1]"/>
              <p:cNvPicPr>
                <a:picLocks noChangeAspect="1" noChangeArrowheads="1"/>
              </p:cNvPicPr>
              <p:nvPr/>
            </p:nvPicPr>
            <p:blipFill>
              <a:blip r:embed="rId10"/>
              <a:srcRect t="16063"/>
              <a:stretch>
                <a:fillRect/>
              </a:stretch>
            </p:blipFill>
            <p:spPr bwMode="auto">
              <a:xfrm>
                <a:off x="108995775" y="107748150"/>
                <a:ext cx="672363" cy="56436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7" descr="kemerovo04[1]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11263775" y="108684150"/>
                <a:ext cx="672363" cy="672363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0" name="Picture 78" descr="fountain[1]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10003775" y="108720150"/>
                <a:ext cx="1009650" cy="65722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1" name="Picture 79" descr="CIMG1363_t[1]"/>
              <p:cNvPicPr>
                <a:picLocks noChangeAspect="1" noChangeArrowheads="1"/>
              </p:cNvPicPr>
              <p:nvPr/>
            </p:nvPicPr>
            <p:blipFill>
              <a:blip r:embed="rId13"/>
              <a:srcRect l="21101" t="1889" r="23781" b="3622"/>
              <a:stretch>
                <a:fillRect/>
              </a:stretch>
            </p:blipFill>
            <p:spPr bwMode="auto">
              <a:xfrm>
                <a:off x="108167775" y="109800150"/>
                <a:ext cx="504000" cy="864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2" name="Picture 80" descr="CIMG1385_t[1]"/>
              <p:cNvPicPr>
                <a:picLocks noChangeAspect="1" noChangeArrowheads="1"/>
              </p:cNvPicPr>
              <p:nvPr/>
            </p:nvPicPr>
            <p:blipFill>
              <a:blip r:embed="rId14"/>
              <a:srcRect l="20787" t="3780" r="26300" b="9291"/>
              <a:stretch>
                <a:fillRect/>
              </a:stretch>
            </p:blipFill>
            <p:spPr bwMode="auto">
              <a:xfrm>
                <a:off x="108779775" y="109800150"/>
                <a:ext cx="504000" cy="82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1" descr="CIMG1419_t[1]"/>
              <p:cNvPicPr>
                <a:picLocks noChangeAspect="1" noChangeArrowheads="1"/>
              </p:cNvPicPr>
              <p:nvPr/>
            </p:nvPicPr>
            <p:blipFill>
              <a:blip r:embed="rId15"/>
              <a:srcRect l="18741" t="1889" r="18405" b="1732"/>
              <a:stretch>
                <a:fillRect/>
              </a:stretch>
            </p:blipFill>
            <p:spPr bwMode="auto">
              <a:xfrm>
                <a:off x="110867775" y="109800150"/>
                <a:ext cx="540000" cy="82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4" name="Picture 82" descr="CIMG1442_t[1]"/>
              <p:cNvPicPr>
                <a:picLocks noChangeAspect="1" noChangeArrowheads="1"/>
              </p:cNvPicPr>
              <p:nvPr/>
            </p:nvPicPr>
            <p:blipFill>
              <a:blip r:embed="rId16"/>
              <a:srcRect l="9320" t="13268" b="13031"/>
              <a:stretch>
                <a:fillRect/>
              </a:stretch>
            </p:blipFill>
            <p:spPr bwMode="auto">
              <a:xfrm>
                <a:off x="108995775" y="107748150"/>
                <a:ext cx="700500" cy="56933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3" descr="20071008_100861[1]"/>
              <p:cNvPicPr>
                <a:picLocks noChangeAspect="1" noChangeArrowheads="1"/>
              </p:cNvPicPr>
              <p:nvPr/>
            </p:nvPicPr>
            <p:blipFill>
              <a:blip r:embed="rId17"/>
              <a:srcRect l="2907" r="21504"/>
              <a:stretch>
                <a:fillRect/>
              </a:stretch>
            </p:blipFill>
            <p:spPr bwMode="auto">
              <a:xfrm>
                <a:off x="108167775" y="111060150"/>
                <a:ext cx="504000" cy="50035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6" name="Picture 84" descr="901913120[1]"/>
              <p:cNvPicPr>
                <a:picLocks noChangeAspect="1" noChangeArrowheads="1"/>
              </p:cNvPicPr>
              <p:nvPr/>
            </p:nvPicPr>
            <p:blipFill>
              <a:blip r:embed="rId18"/>
              <a:srcRect l="3780" b="10236"/>
              <a:stretch>
                <a:fillRect/>
              </a:stretch>
            </p:blipFill>
            <p:spPr bwMode="auto">
              <a:xfrm>
                <a:off x="109751775" y="111060150"/>
                <a:ext cx="684000" cy="510481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5" descr="325081527[1]"/>
              <p:cNvPicPr>
                <a:picLocks noChangeAspect="1" noChangeArrowheads="1"/>
              </p:cNvPicPr>
              <p:nvPr/>
            </p:nvPicPr>
            <p:blipFill>
              <a:blip r:embed="rId19"/>
              <a:srcRect b="10236"/>
              <a:stretch>
                <a:fillRect/>
              </a:stretch>
            </p:blipFill>
            <p:spPr bwMode="auto">
              <a:xfrm>
                <a:off x="108851775" y="111060150"/>
                <a:ext cx="720000" cy="51703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8" name="Picture 86" descr="2007_03_14__12_46_10__2__4_min[1]"/>
              <p:cNvPicPr>
                <a:picLocks noChangeAspect="1" noChangeArrowheads="1"/>
              </p:cNvPicPr>
              <p:nvPr/>
            </p:nvPicPr>
            <p:blipFill>
              <a:blip r:embed="rId20"/>
              <a:srcRect l="29660" t="17966" r="33624"/>
              <a:stretch>
                <a:fillRect/>
              </a:stretch>
            </p:blipFill>
            <p:spPr bwMode="auto">
              <a:xfrm>
                <a:off x="109427775" y="109800150"/>
                <a:ext cx="554287" cy="82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7" descr="i[40]"/>
              <p:cNvPicPr>
                <a:picLocks noChangeAspect="1" noChangeArrowheads="1"/>
              </p:cNvPicPr>
              <p:nvPr/>
            </p:nvPicPr>
            <p:blipFill>
              <a:blip r:embed="rId21"/>
              <a:srcRect l="5251" r="10750" b="7021"/>
              <a:stretch>
                <a:fillRect/>
              </a:stretch>
            </p:blipFill>
            <p:spPr bwMode="auto">
              <a:xfrm>
                <a:off x="110147775" y="109800150"/>
                <a:ext cx="576000" cy="864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pic>
            <p:nvPicPr>
              <p:cNvPr id="30" name="Picture 88" descr="kemerovo02[1]"/>
              <p:cNvPicPr>
                <a:picLocks noChangeAspect="1" noChangeArrowheads="1"/>
              </p:cNvPicPr>
              <p:nvPr/>
            </p:nvPicPr>
            <p:blipFill>
              <a:blip r:embed="rId22"/>
              <a:srcRect t="5354" b="8978"/>
              <a:stretch>
                <a:fillRect/>
              </a:stretch>
            </p:blipFill>
            <p:spPr bwMode="auto">
              <a:xfrm>
                <a:off x="110615775" y="107748150"/>
                <a:ext cx="672363" cy="57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110615775" y="108324150"/>
                <a:ext cx="684000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Главпочтампт</a:t>
                </a:r>
                <a:endParaRPr lang="ru-RU"/>
              </a:p>
            </p:txBody>
          </p:sp>
          <p:sp>
            <p:nvSpPr>
              <p:cNvPr id="32" name="Text Box 90"/>
              <p:cNvSpPr txBox="1">
                <a:spLocks noChangeArrowheads="1"/>
              </p:cNvSpPr>
              <p:nvPr/>
            </p:nvSpPr>
            <p:spPr bwMode="auto">
              <a:xfrm>
                <a:off x="108995775" y="108324150"/>
                <a:ext cx="684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Площадь Советов, областная администрация</a:t>
                </a:r>
                <a:endParaRPr lang="ru-RU"/>
              </a:p>
            </p:txBody>
          </p:sp>
          <p:pic>
            <p:nvPicPr>
              <p:cNvPr id="33" name="Picture 91" descr="CIMG1430_t[1]"/>
              <p:cNvPicPr>
                <a:picLocks noChangeAspect="1" noChangeArrowheads="1"/>
              </p:cNvPicPr>
              <p:nvPr/>
            </p:nvPicPr>
            <p:blipFill>
              <a:blip r:embed="rId23"/>
              <a:srcRect t="11339" b="13071"/>
              <a:stretch>
                <a:fillRect/>
              </a:stretch>
            </p:blipFill>
            <p:spPr bwMode="auto">
              <a:xfrm>
                <a:off x="109751775" y="107748150"/>
                <a:ext cx="756000" cy="57146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34" name="Text Box 92"/>
              <p:cNvSpPr txBox="1">
                <a:spLocks noChangeArrowheads="1"/>
              </p:cNvSpPr>
              <p:nvPr/>
            </p:nvSpPr>
            <p:spPr bwMode="auto">
              <a:xfrm>
                <a:off x="111407775" y="108324150"/>
                <a:ext cx="648000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Церковь святой Троицы.</a:t>
                </a:r>
                <a:endParaRPr lang="ru-RU"/>
              </a:p>
            </p:txBody>
          </p:sp>
          <p:sp>
            <p:nvSpPr>
              <p:cNvPr id="35" name="Text Box 93"/>
              <p:cNvSpPr txBox="1">
                <a:spLocks noChangeArrowheads="1"/>
              </p:cNvSpPr>
              <p:nvPr/>
            </p:nvSpPr>
            <p:spPr bwMode="auto">
              <a:xfrm>
                <a:off x="109103775" y="109440150"/>
                <a:ext cx="725451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Музыкальный театр</a:t>
                </a:r>
                <a:endParaRPr lang="ru-RU"/>
              </a:p>
            </p:txBody>
          </p:sp>
          <p:sp>
            <p:nvSpPr>
              <p:cNvPr id="36" name="Text Box 94"/>
              <p:cNvSpPr txBox="1">
                <a:spLocks noChangeArrowheads="1"/>
              </p:cNvSpPr>
              <p:nvPr/>
            </p:nvSpPr>
            <p:spPr bwMode="auto">
              <a:xfrm>
                <a:off x="111263775" y="109368150"/>
                <a:ext cx="684000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Драматический театр</a:t>
                </a:r>
                <a:endParaRPr lang="ru-RU"/>
              </a:p>
            </p:txBody>
          </p:sp>
          <p:sp>
            <p:nvSpPr>
              <p:cNvPr id="37" name="Text Box 95"/>
              <p:cNvSpPr txBox="1">
                <a:spLocks noChangeArrowheads="1"/>
              </p:cNvSpPr>
              <p:nvPr/>
            </p:nvSpPr>
            <p:spPr bwMode="auto">
              <a:xfrm>
                <a:off x="110003775" y="109368150"/>
                <a:ext cx="1008000" cy="269986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Фонтан у  драматического театра</a:t>
                </a:r>
                <a:endParaRPr lang="ru-RU"/>
              </a:p>
            </p:txBody>
          </p:sp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108779775" y="110664150"/>
                <a:ext cx="504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Обелиск Славы.</a:t>
                </a:r>
                <a:endParaRPr lang="ru-RU"/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auto">
              <a:xfrm>
                <a:off x="108167775" y="110664150"/>
                <a:ext cx="504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Памятник Леонову.</a:t>
                </a:r>
                <a:endParaRPr lang="ru-RU"/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109427775" y="110592150"/>
                <a:ext cx="57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Памятник </a:t>
                </a:r>
              </a:p>
              <a:p>
                <a:pPr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Шахтеру.</a:t>
                </a:r>
                <a:endParaRPr lang="ru-RU"/>
              </a:p>
            </p:txBody>
          </p:sp>
          <p:sp>
            <p:nvSpPr>
              <p:cNvPr id="41" name="Text Box 99"/>
              <p:cNvSpPr txBox="1">
                <a:spLocks noChangeArrowheads="1"/>
              </p:cNvSpPr>
              <p:nvPr/>
            </p:nvSpPr>
            <p:spPr bwMode="auto">
              <a:xfrm>
                <a:off x="110867775" y="110628150"/>
                <a:ext cx="57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Памятник </a:t>
                </a:r>
              </a:p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А. Пушкину.</a:t>
                </a:r>
                <a:endParaRPr lang="ru-RU"/>
              </a:p>
            </p:txBody>
          </p:sp>
          <p:sp>
            <p:nvSpPr>
              <p:cNvPr id="42" name="Text Box 100"/>
              <p:cNvSpPr txBox="1">
                <a:spLocks noChangeArrowheads="1"/>
              </p:cNvSpPr>
              <p:nvPr/>
            </p:nvSpPr>
            <p:spPr bwMode="auto">
              <a:xfrm>
                <a:off x="108167775" y="111564150"/>
                <a:ext cx="504000" cy="180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Паровоз.</a:t>
                </a:r>
                <a:endParaRPr lang="ru-RU"/>
              </a:p>
            </p:txBody>
          </p:sp>
          <p:sp>
            <p:nvSpPr>
              <p:cNvPr id="43" name="Text Box 101"/>
              <p:cNvSpPr txBox="1">
                <a:spLocks noChangeArrowheads="1"/>
              </p:cNvSpPr>
              <p:nvPr/>
            </p:nvSpPr>
            <p:spPr bwMode="auto">
              <a:xfrm>
                <a:off x="108851775" y="111600150"/>
                <a:ext cx="720000" cy="21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Киноцентр </a:t>
                </a:r>
                <a:r>
                  <a:rPr lang="en-US" sz="600">
                    <a:solidFill>
                      <a:srgbClr val="FFFFFF"/>
                    </a:solidFill>
                    <a:latin typeface="Calibri" pitchFamily="34" charset="0"/>
                  </a:rPr>
                  <a:t>«</a:t>
                </a: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Юбилейный</a:t>
                </a:r>
                <a:endParaRPr lang="ru-RU"/>
              </a:p>
            </p:txBody>
          </p:sp>
          <p:sp>
            <p:nvSpPr>
              <p:cNvPr id="44" name="Text Box 102"/>
              <p:cNvSpPr txBox="1">
                <a:spLocks noChangeArrowheads="1"/>
              </p:cNvSpPr>
              <p:nvPr/>
            </p:nvSpPr>
            <p:spPr bwMode="auto">
              <a:xfrm>
                <a:off x="109751775" y="111600150"/>
                <a:ext cx="720000" cy="21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Цирк</a:t>
                </a:r>
                <a:endParaRPr lang="ru-RU"/>
              </a:p>
            </p:txBody>
          </p:sp>
          <p:sp>
            <p:nvSpPr>
              <p:cNvPr id="45" name="Text Box 103"/>
              <p:cNvSpPr txBox="1">
                <a:spLocks noChangeArrowheads="1"/>
              </p:cNvSpPr>
              <p:nvPr/>
            </p:nvSpPr>
            <p:spPr bwMode="auto">
              <a:xfrm>
                <a:off x="111299775" y="111672150"/>
                <a:ext cx="504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500">
                    <a:solidFill>
                      <a:srgbClr val="FFFFFF"/>
                    </a:solidFill>
                    <a:latin typeface="Calibri" pitchFamily="34" charset="0"/>
                  </a:rPr>
                  <a:t>Часовня в честь погибших шахтеров</a:t>
                </a:r>
                <a:endParaRPr lang="ru-RU"/>
              </a:p>
            </p:txBody>
          </p:sp>
          <p:sp>
            <p:nvSpPr>
              <p:cNvPr id="46" name="Text Box 104"/>
              <p:cNvSpPr txBox="1">
                <a:spLocks noChangeArrowheads="1"/>
              </p:cNvSpPr>
              <p:nvPr/>
            </p:nvSpPr>
            <p:spPr bwMode="auto">
              <a:xfrm>
                <a:off x="108095775" y="111888150"/>
                <a:ext cx="3996000" cy="540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defTabSz="912813">
                  <a:spcAft>
                    <a:spcPts val="1000"/>
                  </a:spcAft>
                </a:pPr>
                <a:r>
                  <a:rPr lang="ru-RU" sz="1200" b="1">
                    <a:solidFill>
                      <a:srgbClr val="FF0000"/>
                    </a:solidFill>
                    <a:latin typeface="Arial Black" pitchFamily="34" charset="0"/>
                  </a:rPr>
                  <a:t>      Я люблю</a:t>
                </a:r>
                <a:r>
                  <a:rPr lang="ru-RU" sz="2600" b="1">
                    <a:solidFill>
                      <a:srgbClr val="FF0000"/>
                    </a:solidFill>
                    <a:latin typeface="Arial Black" pitchFamily="34" charset="0"/>
                  </a:rPr>
                  <a:t> </a:t>
                </a:r>
                <a:r>
                  <a:rPr lang="ru-RU" sz="1200" b="1">
                    <a:solidFill>
                      <a:srgbClr val="FF0000"/>
                    </a:solidFill>
                    <a:latin typeface="Arial Black" pitchFamily="34" charset="0"/>
                  </a:rPr>
                  <a:t>свой город</a:t>
                </a:r>
                <a:endParaRPr lang="ru-RU"/>
              </a:p>
            </p:txBody>
          </p:sp>
          <p:sp>
            <p:nvSpPr>
              <p:cNvPr id="47" name="Text Box 105"/>
              <p:cNvSpPr txBox="1">
                <a:spLocks noChangeArrowheads="1"/>
              </p:cNvSpPr>
              <p:nvPr/>
            </p:nvSpPr>
            <p:spPr bwMode="auto">
              <a:xfrm>
                <a:off x="111587775" y="110628150"/>
                <a:ext cx="57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Памятник </a:t>
                </a:r>
              </a:p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solidFill>
                      <a:srgbClr val="FFFFFF"/>
                    </a:solidFill>
                    <a:latin typeface="Calibri" pitchFamily="34" charset="0"/>
                  </a:rPr>
                  <a:t>С. Кирову.</a:t>
                </a:r>
                <a:endParaRPr lang="ru-RU"/>
              </a:p>
            </p:txBody>
          </p:sp>
          <p:pic>
            <p:nvPicPr>
              <p:cNvPr id="48" name="Picture 106" descr="P1060275"/>
              <p:cNvPicPr>
                <a:picLocks noChangeAspect="1" noChangeArrowheads="1"/>
              </p:cNvPicPr>
              <p:nvPr/>
            </p:nvPicPr>
            <p:blipFill>
              <a:blip r:embed="rId24"/>
              <a:srcRect t="11905"/>
              <a:stretch>
                <a:fillRect/>
              </a:stretch>
            </p:blipFill>
            <p:spPr bwMode="auto">
              <a:xfrm>
                <a:off x="108275775" y="107712150"/>
                <a:ext cx="562378" cy="576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</p:pic>
          <p:sp>
            <p:nvSpPr>
              <p:cNvPr id="49" name="Text Box 107"/>
              <p:cNvSpPr txBox="1">
                <a:spLocks noChangeArrowheads="1"/>
              </p:cNvSpPr>
              <p:nvPr/>
            </p:nvSpPr>
            <p:spPr bwMode="auto">
              <a:xfrm>
                <a:off x="108275775" y="108288150"/>
                <a:ext cx="576000" cy="28800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algn="ctr" defTabSz="912813">
                  <a:spcAft>
                    <a:spcPts val="1000"/>
                  </a:spcAft>
                </a:pPr>
                <a:r>
                  <a:rPr lang="ru-RU" sz="600">
                    <a:latin typeface="Calibri" pitchFamily="34" charset="0"/>
                  </a:rPr>
                  <a:t>Знаменский собор</a:t>
                </a:r>
                <a:endParaRPr lang="ru-RU"/>
              </a:p>
            </p:txBody>
          </p:sp>
        </p:grpSp>
      </p:grpSp>
      <p:grpSp>
        <p:nvGrpSpPr>
          <p:cNvPr id="50" name="Group 116"/>
          <p:cNvGrpSpPr>
            <a:grpSpLocks/>
          </p:cNvGrpSpPr>
          <p:nvPr/>
        </p:nvGrpSpPr>
        <p:grpSpPr bwMode="auto">
          <a:xfrm>
            <a:off x="6572264" y="1500174"/>
            <a:ext cx="2216150" cy="3729038"/>
            <a:chOff x="107221047" y="105696150"/>
            <a:chExt cx="5914728" cy="9285923"/>
          </a:xfrm>
        </p:grpSpPr>
        <p:pic>
          <p:nvPicPr>
            <p:cNvPr id="51" name="Picture 117" descr="K5530201[1]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07411775" y="105803025"/>
              <a:ext cx="5457825" cy="9001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2" name="Text Box 118"/>
            <p:cNvSpPr txBox="1">
              <a:spLocks noChangeArrowheads="1"/>
            </p:cNvSpPr>
            <p:nvPr/>
          </p:nvSpPr>
          <p:spPr bwMode="auto">
            <a:xfrm>
              <a:off x="107221047" y="105730073"/>
              <a:ext cx="5832000" cy="9252000"/>
            </a:xfrm>
            <a:prstGeom prst="rect">
              <a:avLst/>
            </a:prstGeom>
            <a:noFill/>
            <a:ln w="25400" algn="in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defTabSz="912813"/>
              <a:endParaRPr lang="ru-RU"/>
            </a:p>
          </p:txBody>
        </p:sp>
        <p:sp>
          <p:nvSpPr>
            <p:cNvPr id="53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107699775" y="107496150"/>
              <a:ext cx="5219700" cy="158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32"/>
                </a:avLst>
              </a:prstTxWarp>
            </a:bodyPr>
            <a:lstStyle/>
            <a:p>
              <a:pPr algn="ctr"/>
              <a:r>
                <a:rPr lang="ru-RU" sz="3200" b="1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Информационно - творческий</a:t>
              </a:r>
            </a:p>
            <a:p>
              <a:pPr algn="ctr"/>
              <a:r>
                <a:rPr lang="ru-RU" sz="3200" b="1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проект</a:t>
              </a:r>
            </a:p>
            <a:p>
              <a:pPr algn="ctr"/>
              <a:r>
                <a:rPr lang="ru-RU" sz="3200" b="1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"ГОРОДА КУЗБАССА"</a:t>
              </a:r>
            </a:p>
          </p:txBody>
        </p:sp>
        <p:sp>
          <p:nvSpPr>
            <p:cNvPr id="54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108059775" y="110880150"/>
              <a:ext cx="46080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CC33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НОВОКУЗНЕЦК</a:t>
              </a:r>
            </a:p>
          </p:txBody>
        </p:sp>
        <p:sp>
          <p:nvSpPr>
            <p:cNvPr id="55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107771775" y="109944150"/>
              <a:ext cx="5219700" cy="39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32"/>
                </a:avLst>
              </a:prstTxWarp>
            </a:bodyPr>
            <a:lstStyle/>
            <a:p>
              <a:pPr algn="ctr"/>
              <a:r>
                <a:rPr lang="ru-RU" sz="3200" b="1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ОТЧЕТ О ПРОВЕДЕНИИ</a:t>
              </a:r>
            </a:p>
          </p:txBody>
        </p:sp>
        <p:sp>
          <p:nvSpPr>
            <p:cNvPr id="56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108491775" y="114461250"/>
              <a:ext cx="3240000" cy="342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32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Кемерово - 2008</a:t>
              </a:r>
            </a:p>
          </p:txBody>
        </p:sp>
        <p:sp>
          <p:nvSpPr>
            <p:cNvPr id="57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107447775" y="105696150"/>
              <a:ext cx="5688000" cy="432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32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МОУ "Средняя общеобразовательная школа № 24"</a:t>
              </a:r>
            </a:p>
            <a:p>
              <a:pPr algn="ctr"/>
              <a:r>
                <a:rPr lang="ru-RU" sz="2400" kern="10">
                  <a:ln w="9525">
                    <a:solidFill>
                      <a:srgbClr val="6633CC"/>
                    </a:solidFill>
                    <a:round/>
                    <a:headEnd/>
                    <a:tailEnd/>
                  </a:ln>
                  <a:solidFill>
                    <a:srgbClr val="0033CC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    8 "Д" КЛАСС</a:t>
              </a:r>
            </a:p>
          </p:txBody>
        </p:sp>
      </p:grpSp>
      <p:sp>
        <p:nvSpPr>
          <p:cNvPr id="58" name="TextBox 126"/>
          <p:cNvSpPr txBox="1">
            <a:spLocks noChangeArrowheads="1"/>
          </p:cNvSpPr>
          <p:nvPr/>
        </p:nvSpPr>
        <p:spPr bwMode="auto">
          <a:xfrm>
            <a:off x="571472" y="5500702"/>
            <a:ext cx="2357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Фигурная стенгазета</a:t>
            </a:r>
          </a:p>
        </p:txBody>
      </p:sp>
      <p:sp>
        <p:nvSpPr>
          <p:cNvPr id="59" name="TextBox 129"/>
          <p:cNvSpPr txBox="1">
            <a:spLocks noChangeArrowheads="1"/>
          </p:cNvSpPr>
          <p:nvPr/>
        </p:nvSpPr>
        <p:spPr bwMode="auto">
          <a:xfrm>
            <a:off x="3500430" y="5429264"/>
            <a:ext cx="2357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dirty="0"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Фотовыставка (макет)</a:t>
            </a:r>
          </a:p>
        </p:txBody>
      </p:sp>
      <p:sp>
        <p:nvSpPr>
          <p:cNvPr id="60" name="TextBox 130"/>
          <p:cNvSpPr txBox="1">
            <a:spLocks noChangeArrowheads="1"/>
          </p:cNvSpPr>
          <p:nvPr/>
        </p:nvSpPr>
        <p:spPr bwMode="auto">
          <a:xfrm>
            <a:off x="6357950" y="5357826"/>
            <a:ext cx="26431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Информационно – творческий отчет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14414" y="571480"/>
            <a:ext cx="7232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Образцы  информационных продуктов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643063"/>
          <a:ext cx="8229600" cy="484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88581"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Тематические разделы воспитательной составляющей</a:t>
                      </a:r>
                      <a:endParaRPr lang="ru-RU" sz="2400" i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Вопросы обучающей составляющей</a:t>
                      </a:r>
                      <a:endParaRPr kumimoji="0" lang="ru-RU" sz="2400" b="1" i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T="45715" marB="4571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945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Я и моя семья</a:t>
                      </a:r>
                    </a:p>
                    <a:p>
                      <a:pPr lvl="0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2  Школа – мой дом родной</a:t>
                      </a:r>
                    </a:p>
                    <a:p>
                      <a:pPr lvl="0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3  Малая моя Родина</a:t>
                      </a:r>
                    </a:p>
                    <a:p>
                      <a:pPr lvl="0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4  Я  гражданин России</a:t>
                      </a:r>
                    </a:p>
                    <a:p>
                      <a:pPr lvl="0">
                        <a:buNone/>
                      </a:pPr>
                      <a:endParaRPr lang="ru-RU" sz="20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Стенная печать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Журналистские жанры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Композиционно–  графическая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  модель издания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 Иллюстрации в газете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 Работа с текстом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 Фотография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 Видео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- Интернет</a:t>
                      </a:r>
                    </a:p>
                  </a:txBody>
                  <a:tcPr marT="45715" marB="4571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313" y="214313"/>
            <a:ext cx="4661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Содержание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программы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 центре внимания»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286125" y="857250"/>
            <a:ext cx="642938" cy="571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250657" y="892968"/>
            <a:ext cx="571500" cy="500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914400" y="357166"/>
            <a:ext cx="822960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Раздел: «Моя родная школа»</a:t>
            </a:r>
          </a:p>
          <a:p>
            <a:pPr marL="273050" marR="0" lvl="0" indent="-2730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Тема: «Юнармейское движение»</a:t>
            </a:r>
          </a:p>
          <a:p>
            <a:pPr marL="273050" marR="0" lvl="0" indent="-2730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0" y="1500174"/>
          <a:ext cx="8501120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6"/>
                <a:gridCol w="2428892"/>
                <a:gridCol w="1714512"/>
              </a:tblGrid>
              <a:tr h="11352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Воспитательная</a:t>
                      </a:r>
                    </a:p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 составляющая</a:t>
                      </a:r>
                      <a:endParaRPr kumimoji="0" lang="ru-RU" sz="2000" b="1" i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Обучающая составляющая</a:t>
                      </a:r>
                      <a:endParaRPr kumimoji="0" lang="ru-RU" sz="2000" b="1" i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Информационный</a:t>
                      </a:r>
                    </a:p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ea typeface="+mn-ea"/>
                          <a:cs typeface="+mn-cs"/>
                        </a:rPr>
                        <a:t>продукт</a:t>
                      </a:r>
                      <a:endParaRPr kumimoji="0" lang="ru-RU" sz="2000" b="1" i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79609">
                <a:tc>
                  <a:txBody>
                    <a:bodyPr/>
                    <a:lstStyle/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Патриотизм и гражданственность: суть понятий.</a:t>
                      </a:r>
                    </a:p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История юнармейского движения в школе, городе, стране.</a:t>
                      </a:r>
                    </a:p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Составы  школьного отряда  юнармейцев, традиции, мероприятия. </a:t>
                      </a:r>
                    </a:p>
                    <a:p>
                      <a:pPr algn="l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Роль отряда в жизни школы, города Кемерово.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Фотогазета, редактирование фотографий</a:t>
                      </a:r>
                    </a:p>
                    <a:p>
                      <a:endParaRPr kumimoji="0" lang="ru-RU" sz="2000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Фотогазета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14950"/>
            <a:ext cx="1818364" cy="144741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257989" cy="610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75" y="642938"/>
            <a:ext cx="7286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 информационных продуктов -  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один из видов внеурочной деятельности  учащихся  среднего звена в  условиях реализации ФГОС основного общего образования</a:t>
            </a:r>
          </a:p>
        </p:txBody>
      </p:sp>
      <p:pic>
        <p:nvPicPr>
          <p:cNvPr id="6" name="Рисунок 5" descr="Изображение 004.jpg"/>
          <p:cNvPicPr>
            <a:picLocks noChangeAspect="1"/>
          </p:cNvPicPr>
          <p:nvPr/>
        </p:nvPicPr>
        <p:blipFill>
          <a:blip r:embed="rId2"/>
          <a:srcRect t="9714"/>
          <a:stretch>
            <a:fillRect/>
          </a:stretch>
        </p:blipFill>
        <p:spPr bwMode="auto">
          <a:xfrm rot="396659">
            <a:off x="5545138" y="2822575"/>
            <a:ext cx="32385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1050975.JPG"/>
          <p:cNvPicPr>
            <a:picLocks noChangeAspect="1"/>
          </p:cNvPicPr>
          <p:nvPr/>
        </p:nvPicPr>
        <p:blipFill>
          <a:blip r:embed="rId3"/>
          <a:srcRect l="8182" t="20802" r="8363" b="12715"/>
          <a:stretch>
            <a:fillRect/>
          </a:stretch>
        </p:blipFill>
        <p:spPr bwMode="auto">
          <a:xfrm>
            <a:off x="3071813" y="4071938"/>
            <a:ext cx="3214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C:\Documents and Settings\Хозяин\Рабочий стол\все\фото\ЗАПИСЬ РАДИОГАЗЕТЫ АПРЕЛЬ 2009\S105211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10255"/>
          <a:stretch>
            <a:fillRect/>
          </a:stretch>
        </p:blipFill>
        <p:spPr>
          <a:xfrm rot="21112161">
            <a:off x="279400" y="2574925"/>
            <a:ext cx="3221038" cy="2168525"/>
          </a:xfrm>
          <a:noFill/>
        </p:spPr>
      </p:pic>
      <p:sp>
        <p:nvSpPr>
          <p:cNvPr id="9" name="TextBox 8"/>
          <p:cNvSpPr txBox="1"/>
          <p:nvPr/>
        </p:nvSpPr>
        <p:spPr>
          <a:xfrm rot="21160798">
            <a:off x="584200" y="4805363"/>
            <a:ext cx="2571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Запись радиогазеты</a:t>
            </a:r>
          </a:p>
        </p:txBody>
      </p:sp>
      <p:sp>
        <p:nvSpPr>
          <p:cNvPr id="10" name="TextBox 9"/>
          <p:cNvSpPr txBox="1"/>
          <p:nvPr/>
        </p:nvSpPr>
        <p:spPr>
          <a:xfrm rot="407298">
            <a:off x="6100763" y="5006975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Обсуждаем макет газеты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375" y="6000750"/>
            <a:ext cx="32734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Режиссура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видеовыпуска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новостей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Lena\Desktop\масер-класс НМЦ 6.12.12\0_888e4_8bcae409_XL 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0534">
            <a:off x="6747863" y="4922558"/>
            <a:ext cx="2035209" cy="1613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714488"/>
            <a:ext cx="40238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</a:t>
            </a:r>
          </a:p>
          <a:p>
            <a:pPr algn="ctr"/>
            <a:r>
              <a:rPr lang="ru-RU" sz="4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внимание</a:t>
            </a:r>
            <a:endParaRPr lang="ru-RU" sz="48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086754" cy="3357565"/>
          </a:xfrm>
        </p:spPr>
        <p:txBody>
          <a:bodyPr/>
          <a:lstStyle/>
          <a:p>
            <a:pPr algn="ctr" defTabSz="912813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Информационный продукт </a:t>
            </a:r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–</a:t>
            </a:r>
          </a:p>
          <a:p>
            <a:pPr algn="ctr" defTabSz="912813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результат интеллектуальной, творческой деятельности,  </a:t>
            </a:r>
          </a:p>
          <a:p>
            <a:pPr algn="ctr" defTabSz="912813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обеспеченный совокупностью данных, сформированной производителем </a:t>
            </a:r>
          </a:p>
          <a:p>
            <a:pPr algn="ctr" defTabSz="912813" eaLnBrk="1" hangingPunct="1"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для распространения в вещественной или невещественной форме: </a:t>
            </a:r>
          </a:p>
          <a:p>
            <a:pPr algn="ctr" defTabSz="912813" eaLnBrk="1" hangingPunct="1">
              <a:buFont typeface="Arial" charset="0"/>
              <a:buNone/>
            </a:pPr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defTabSz="912813" eaLnBrk="1" hangingPunct="1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стенная печать</a:t>
            </a:r>
          </a:p>
          <a:p>
            <a:pPr algn="just" defTabSz="912813" eaLnBrk="1" hangingPunct="1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собственно печатные издания</a:t>
            </a:r>
          </a:p>
          <a:p>
            <a:pPr algn="just" defTabSz="912813" eaLnBrk="1" hangingPunct="1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полиграфическая продукция</a:t>
            </a:r>
          </a:p>
          <a:p>
            <a:pPr algn="just" defTabSz="912813" eaLnBrk="1" hangingPunct="1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аудио-, видеоматериалы</a:t>
            </a:r>
          </a:p>
          <a:p>
            <a:pPr algn="just" defTabSz="912813" eaLnBrk="1" hangingPunct="1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материалы, созданные в сети Интернет и др. </a:t>
            </a:r>
          </a:p>
          <a:p>
            <a:pPr defTabSz="912813"/>
            <a:endParaRPr lang="ru-RU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643937" cy="4000528"/>
          </a:xfrm>
        </p:spPr>
        <p:txBody>
          <a:bodyPr/>
          <a:lstStyle/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2002 год  -  создание детского объединения пресс – центр,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первый выпуск газеты «24 ШАГ»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2007 год   -  создание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пилотных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видеопроектов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открытие сайта школы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2008 год  -  муниципальный конкурс проектов в сфере 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образования, получен грант 100 000 рублей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2009 год -   открыт ВЦ</a:t>
            </a:r>
          </a:p>
          <a:p>
            <a:pPr marR="0" algn="l"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«Детское информационное агентство"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История создания ВЦ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информационное агентство»</a:t>
            </a:r>
          </a:p>
        </p:txBody>
      </p:sp>
      <p:pic>
        <p:nvPicPr>
          <p:cNvPr id="4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241239"/>
            <a:ext cx="1809746" cy="144055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" descr="сканирование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62194">
            <a:off x="6188075" y="2535238"/>
            <a:ext cx="2286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Содержимое 4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19553746">
            <a:off x="633413" y="2576513"/>
            <a:ext cx="2190750" cy="2928937"/>
          </a:xfrm>
        </p:spPr>
      </p:pic>
      <p:pic>
        <p:nvPicPr>
          <p:cNvPr id="8196" name="Рисунок 13" descr="сканирование00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09205">
            <a:off x="1706563" y="2189163"/>
            <a:ext cx="2143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0" descr="сканирование001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3562">
            <a:off x="5335588" y="2195513"/>
            <a:ext cx="22891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2" descr="сканирование001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1928813"/>
            <a:ext cx="21891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1538" y="5715016"/>
            <a:ext cx="64504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ШКОЛЬНАЯ  ГАЗЕТА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9144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информационное агентство»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214686"/>
            <a:ext cx="62671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Издается с 2002 года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929618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Модель ВЦ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информационное агентство»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71546"/>
          <a:ext cx="850115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62"/>
                <a:gridCol w="684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Компоненты 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компонента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Целевой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Цель:  </a:t>
                      </a:r>
                      <a:r>
                        <a:rPr lang="ru-RU" dirty="0" smtClean="0"/>
                        <a:t>Формирование гражданственности обучающихся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Задачи: </a:t>
                      </a:r>
                      <a:r>
                        <a:rPr lang="ru-RU" dirty="0" smtClean="0"/>
                        <a:t>  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организовать деятельность обучающихся по   </a:t>
                      </a:r>
                    </a:p>
                    <a:p>
                      <a:r>
                        <a:rPr lang="ru-RU" dirty="0" smtClean="0"/>
                        <a:t>                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созданию информационных продуктов;</a:t>
                      </a:r>
                    </a:p>
                    <a:p>
                      <a:r>
                        <a:rPr lang="ru-RU" dirty="0" smtClean="0"/>
                        <a:t>                  - создать условия для раскрытия</a:t>
                      </a:r>
                      <a:r>
                        <a:rPr lang="ru-RU" baseline="0" dirty="0" smtClean="0"/>
                        <a:t> творческих </a:t>
                      </a:r>
                    </a:p>
                    <a:p>
                      <a:r>
                        <a:rPr lang="ru-RU" baseline="0" dirty="0" smtClean="0"/>
                        <a:t>                     способностей и самореализации обучающихся;</a:t>
                      </a:r>
                    </a:p>
                    <a:p>
                      <a:r>
                        <a:rPr lang="ru-RU" baseline="0" dirty="0" smtClean="0"/>
                        <a:t>                  - организовать взаимодействие участников </a:t>
                      </a:r>
                      <a:r>
                        <a:rPr lang="ru-RU" baseline="0" dirty="0" err="1" smtClean="0"/>
                        <a:t>воп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                     разных категорий(родители, обучающиеся, </a:t>
                      </a:r>
                    </a:p>
                    <a:p>
                      <a:r>
                        <a:rPr lang="ru-RU" baseline="0" dirty="0" smtClean="0"/>
                        <a:t>                     педагоги);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                 - обеспечить партнерство</a:t>
                      </a:r>
                      <a:r>
                        <a:rPr lang="ru-RU" baseline="0" dirty="0" smtClean="0"/>
                        <a:t> членов ВЦ с компонентами  </a:t>
                      </a:r>
                    </a:p>
                    <a:p>
                      <a:r>
                        <a:rPr lang="ru-RU" baseline="0" dirty="0" smtClean="0"/>
                        <a:t>                     ВС ОУ, а также социумом.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 - «штатные сотрудники» – «внештатные</a:t>
                      </a:r>
                      <a:r>
                        <a:rPr lang="ru-RU" baseline="0" dirty="0" smtClean="0"/>
                        <a:t> сотрудники» - партнеры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Содержатель-ный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Направления деятельности: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r>
                        <a:rPr lang="ru-RU" dirty="0" smtClean="0"/>
                        <a:t>печать, телевидение,</a:t>
                      </a:r>
                      <a:r>
                        <a:rPr lang="ru-RU" baseline="0" dirty="0" smtClean="0"/>
                        <a:t> интернет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86388"/>
            <a:ext cx="1809746" cy="144055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929618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Модель ВЦ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информационное агентство»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97186"/>
              </p:ext>
            </p:extLst>
          </p:nvPr>
        </p:nvGraphicFramePr>
        <p:xfrm>
          <a:off x="428596" y="1000108"/>
          <a:ext cx="850112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56"/>
                <a:gridCol w="6842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Компоненты 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компонента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Организаци-онный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Организационные формы деятельности: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коллективная, групповая, индивидуальная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Формы организации деятельности: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теоретические занятия,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занятия-практикумы,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мастер-класс,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экскурсия,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творческая мастерская,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просмотр(прочтение) и обсуждение,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пресс-конференция,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dirty="0" smtClean="0"/>
                        <a:t> - продуктивная</a:t>
                      </a:r>
                      <a:r>
                        <a:rPr lang="ru-RU" baseline="0" dirty="0" smtClean="0"/>
                        <a:t> игра (Б. Куприянов)др.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Программно-методическое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Воспитательная программа для обучающихся 7-9 классов </a:t>
                      </a:r>
                    </a:p>
                    <a:p>
                      <a:r>
                        <a:rPr lang="ru-RU" b="1" dirty="0" smtClean="0"/>
                        <a:t>«В центре внимания»*, </a:t>
                      </a:r>
                    </a:p>
                    <a:p>
                      <a:r>
                        <a:rPr lang="ru-RU" dirty="0" smtClean="0"/>
                        <a:t>программа элективных курсов для обучающихся </a:t>
                      </a:r>
                    </a:p>
                    <a:p>
                      <a:r>
                        <a:rPr lang="ru-RU" dirty="0" smtClean="0"/>
                        <a:t>10 – 11 классов </a:t>
                      </a:r>
                      <a:r>
                        <a:rPr lang="ru-RU" b="1" dirty="0" smtClean="0"/>
                        <a:t>«Издательское дело»**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26" y="5500702"/>
            <a:ext cx="1483788" cy="11810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Приложение*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06084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Автор-составитель программ –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Вагайцева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С.,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имеют внешние рецензии.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Воспитательная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для обучающихся 7-9 классов 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центре внимания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может быть использована при работе с классным коллективом, для организации работы кружка «Пресс-центр». Создан вариант данной программы  в формате внеурочной деятельности для обучающихся 5 – 9 классов.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элективных курсов для обучающихся 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– 11 классов «Издательское дело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работы по данным программам Вы можете обратиться к автору-составителю, эл.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очта: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dialog_24@list.ru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733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7929618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Структура ВЦ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информационное агентство»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58" y="1285860"/>
            <a:ext cx="8501122" cy="5072098"/>
            <a:chOff x="357158" y="1285860"/>
            <a:chExt cx="8501122" cy="507209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071538" y="1500174"/>
              <a:ext cx="1785950" cy="428628"/>
              <a:chOff x="3643306" y="928670"/>
              <a:chExt cx="1785950" cy="428628"/>
            </a:xfrm>
          </p:grpSpPr>
          <p:sp>
            <p:nvSpPr>
              <p:cNvPr id="5" name="Прямоугольник с двумя вырезанными противолежащими углами 4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86182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Куратор ВЦ</a:t>
                </a:r>
                <a:endParaRPr lang="ru-RU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286116" y="1500174"/>
              <a:ext cx="4572031" cy="428628"/>
              <a:chOff x="3643306" y="928670"/>
              <a:chExt cx="1609870" cy="428628"/>
            </a:xfrm>
          </p:grpSpPr>
          <p:sp>
            <p:nvSpPr>
              <p:cNvPr id="10" name="Прямоугольник с двумя вырезанными противолежащими углами 9"/>
              <p:cNvSpPr/>
              <p:nvPr/>
            </p:nvSpPr>
            <p:spPr>
              <a:xfrm>
                <a:off x="3643306" y="928670"/>
                <a:ext cx="160987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693614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Министр Информации и печати (ДДР)</a:t>
                </a:r>
                <a:endParaRPr lang="ru-RU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714480" y="2357430"/>
              <a:ext cx="5583593" cy="428628"/>
              <a:chOff x="3643306" y="928670"/>
              <a:chExt cx="1886349" cy="428628"/>
            </a:xfrm>
          </p:grpSpPr>
          <p:sp>
            <p:nvSpPr>
              <p:cNvPr id="13" name="Прямоугольник с двумя вырезанными противолежащими углами 12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29457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«Штатные сотрудники»</a:t>
                </a:r>
                <a:endParaRPr lang="ru-RU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285852" y="3214686"/>
              <a:ext cx="1785950" cy="428628"/>
              <a:chOff x="3643306" y="928670"/>
              <a:chExt cx="1785950" cy="428628"/>
            </a:xfrm>
          </p:grpSpPr>
          <p:sp>
            <p:nvSpPr>
              <p:cNvPr id="16" name="Прямоугольник с двумя вырезанными противолежащими углами 15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86182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Редактор</a:t>
                </a:r>
                <a:endParaRPr lang="ru-RU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500430" y="4071942"/>
              <a:ext cx="1785950" cy="428628"/>
              <a:chOff x="3643306" y="1000108"/>
              <a:chExt cx="1785950" cy="428628"/>
            </a:xfrm>
          </p:grpSpPr>
          <p:sp>
            <p:nvSpPr>
              <p:cNvPr id="19" name="Прямоугольник с двумя вырезанными противолежащими углами 18"/>
              <p:cNvSpPr/>
              <p:nvPr/>
            </p:nvSpPr>
            <p:spPr>
              <a:xfrm>
                <a:off x="3643306" y="1000108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86182" y="1000108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Фотограф</a:t>
                </a:r>
                <a:endParaRPr lang="ru-RU" dirty="0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00760" y="3214686"/>
              <a:ext cx="2000264" cy="646331"/>
              <a:chOff x="3643306" y="928670"/>
              <a:chExt cx="1785950" cy="646331"/>
            </a:xfrm>
          </p:grpSpPr>
          <p:sp>
            <p:nvSpPr>
              <p:cNvPr id="22" name="Прямоугольник с двумя вырезанными противолежащими углами 21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86182" y="928670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Верстальщик</a:t>
                </a:r>
                <a:endParaRPr lang="ru-RU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142976" y="4071942"/>
              <a:ext cx="2143140" cy="646331"/>
              <a:chOff x="3643306" y="1000108"/>
              <a:chExt cx="1785950" cy="646331"/>
            </a:xfrm>
          </p:grpSpPr>
          <p:sp>
            <p:nvSpPr>
              <p:cNvPr id="25" name="Прямоугольник с двумя вырезанными противолежащими углами 24"/>
              <p:cNvSpPr/>
              <p:nvPr/>
            </p:nvSpPr>
            <p:spPr>
              <a:xfrm>
                <a:off x="3643306" y="1000108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62369" y="1000108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/>
                  <a:t>Видеоператор</a:t>
                </a:r>
                <a:endParaRPr lang="ru-RU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428992" y="3214686"/>
              <a:ext cx="2286016" cy="428628"/>
              <a:chOff x="3643306" y="928670"/>
              <a:chExt cx="1785950" cy="428628"/>
            </a:xfrm>
          </p:grpSpPr>
          <p:sp>
            <p:nvSpPr>
              <p:cNvPr id="31" name="Прямоугольник с двумя вырезанными противолежащими углами 30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786182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Администратор</a:t>
                </a:r>
                <a:endParaRPr lang="ru-RU" dirty="0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5572133" y="4071942"/>
              <a:ext cx="2428892" cy="646331"/>
              <a:chOff x="3690305" y="1000108"/>
              <a:chExt cx="1597955" cy="646331"/>
            </a:xfrm>
          </p:grpSpPr>
          <p:sp>
            <p:nvSpPr>
              <p:cNvPr id="34" name="Прямоугольник с двумя вырезанными противолежащими углами 33"/>
              <p:cNvSpPr/>
              <p:nvPr/>
            </p:nvSpPr>
            <p:spPr>
              <a:xfrm>
                <a:off x="3690305" y="1000108"/>
                <a:ext cx="1597955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37303" y="1000108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Режиссер монтажа</a:t>
                </a:r>
                <a:endParaRPr lang="ru-RU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1785918" y="5000636"/>
              <a:ext cx="5583593" cy="428628"/>
              <a:chOff x="3643306" y="928670"/>
              <a:chExt cx="1886349" cy="428628"/>
            </a:xfrm>
          </p:grpSpPr>
          <p:sp>
            <p:nvSpPr>
              <p:cNvPr id="37" name="Прямоугольник с двумя вырезанными противолежащими углами 36"/>
              <p:cNvSpPr/>
              <p:nvPr/>
            </p:nvSpPr>
            <p:spPr>
              <a:xfrm>
                <a:off x="3643306" y="928670"/>
                <a:ext cx="1785950" cy="428628"/>
              </a:xfrm>
              <a:prstGeom prst="snip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29457" y="928670"/>
                <a:ext cx="1500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«Внештатные сотрудники»</a:t>
                </a:r>
                <a:endParaRPr lang="ru-RU" dirty="0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357158" y="1357298"/>
              <a:ext cx="500066" cy="5000660"/>
              <a:chOff x="357158" y="1357298"/>
              <a:chExt cx="500066" cy="5000660"/>
            </a:xfrm>
          </p:grpSpPr>
          <p:sp>
            <p:nvSpPr>
              <p:cNvPr id="49" name="Прямоугольник с двумя скругленными противолежащими углами 48"/>
              <p:cNvSpPr/>
              <p:nvPr/>
            </p:nvSpPr>
            <p:spPr>
              <a:xfrm>
                <a:off x="428596" y="1357298"/>
                <a:ext cx="428628" cy="4857784"/>
              </a:xfrm>
              <a:prstGeom prst="round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57158" y="1500174"/>
                <a:ext cx="485518" cy="4857784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ru-RU" dirty="0" smtClean="0"/>
                  <a:t>Компоненты </a:t>
                </a:r>
                <a:r>
                  <a:rPr lang="ru-RU" dirty="0" err="1" smtClean="0"/>
                  <a:t>вс</a:t>
                </a:r>
                <a:endParaRPr lang="ru-RU" dirty="0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8358214" y="1285860"/>
              <a:ext cx="500066" cy="4857784"/>
              <a:chOff x="357158" y="1357298"/>
              <a:chExt cx="500066" cy="4857784"/>
            </a:xfrm>
          </p:grpSpPr>
          <p:sp>
            <p:nvSpPr>
              <p:cNvPr id="53" name="Прямоугольник с двумя скругленными противолежащими углами 52"/>
              <p:cNvSpPr/>
              <p:nvPr/>
            </p:nvSpPr>
            <p:spPr>
              <a:xfrm>
                <a:off x="428596" y="1357298"/>
                <a:ext cx="428628" cy="4857784"/>
              </a:xfrm>
              <a:prstGeom prst="round2Diag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2285992"/>
                <a:ext cx="485518" cy="3000396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ru-RU" dirty="0" smtClean="0"/>
                  <a:t>партнеры</a:t>
                </a:r>
                <a:endParaRPr lang="ru-RU" dirty="0"/>
              </a:p>
            </p:txBody>
          </p:sp>
        </p:grp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143505" y="2142719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6429785" y="2142719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2143505" y="2999975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4286645" y="2999975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6429785" y="2999975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2143505" y="3857231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4286645" y="3857231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6429785" y="3857231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4286645" y="4785925"/>
              <a:ext cx="285752" cy="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928662" y="2500306"/>
              <a:ext cx="285752" cy="2857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10800000">
              <a:off x="1000100" y="5143512"/>
              <a:ext cx="285752" cy="2143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7929586" y="5143512"/>
              <a:ext cx="285752" cy="2857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10800000">
              <a:off x="7929586" y="2214554"/>
              <a:ext cx="285752" cy="2143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500688" y="3071813"/>
            <a:ext cx="3643312" cy="2571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ИНТЕРНЕТ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Информационная поддержка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сайта школы,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группы школы в социальных сетях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357298"/>
            <a:ext cx="8586788" cy="785812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</a:rPr>
              <a:t> 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143116"/>
            <a:ext cx="3000406" cy="37861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600" dirty="0">
                <a:latin typeface="+mn-lt"/>
              </a:rPr>
              <a:t> 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ПЕЧАТЬ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</a:t>
            </a: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печатной       </a:t>
            </a: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продукции </a:t>
            </a:r>
            <a:r>
              <a:rPr lang="ru-RU" sz="2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разных видов (газета, альманахи, сборники и т. п.)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71813" y="3429000"/>
            <a:ext cx="3000375" cy="4143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ТЕЛЕВИДЕНИЕ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выпуск в эфир телепередач разных жанров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14500" y="2214563"/>
            <a:ext cx="357188" cy="5000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72313" y="2214563"/>
            <a:ext cx="357187" cy="50006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00563" y="2286000"/>
            <a:ext cx="357187" cy="10001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64305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ДЕЯТЕЛЬНОСТИ ПО НАПРАВЛЕНИЯМ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642918"/>
            <a:ext cx="864396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«Детское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информационное 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агентство»</a:t>
            </a:r>
          </a:p>
        </p:txBody>
      </p:sp>
      <p:pic>
        <p:nvPicPr>
          <p:cNvPr id="12" name="Picture 2" descr="http://img1.liveinternet.ru/images/attach/c/5/84/970/84970201_Pero_i_cherniln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572140"/>
            <a:ext cx="1452556" cy="115623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1227</TotalTime>
  <Words>823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 24»</dc:title>
  <dc:creator>Admin</dc:creator>
  <cp:lastModifiedBy>география</cp:lastModifiedBy>
  <cp:revision>119</cp:revision>
  <dcterms:created xsi:type="dcterms:W3CDTF">2008-04-08T09:54:49Z</dcterms:created>
  <dcterms:modified xsi:type="dcterms:W3CDTF">2013-02-08T08:27:52Z</dcterms:modified>
</cp:coreProperties>
</file>